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300" r:id="rId34"/>
    <p:sldId id="291" r:id="rId35"/>
    <p:sldId id="292" r:id="rId36"/>
    <p:sldId id="299" r:id="rId37"/>
    <p:sldId id="301" r:id="rId3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6" d="100"/>
          <a:sy n="136" d="100"/>
        </p:scale>
        <p:origin x="-1664"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73F9CC-F787-44AF-8EF1-81E32BA05194}" type="datetimeFigureOut">
              <a:rPr lang="de-DE" smtClean="0"/>
              <a:t>08.11.12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265CC8-7ED0-4A3F-B7DA-3C654EB4186F}" type="slidenum">
              <a:rPr lang="de-DE" smtClean="0"/>
              <a:t>‹Nr.›</a:t>
            </a:fld>
            <a:endParaRPr lang="de-DE"/>
          </a:p>
        </p:txBody>
      </p:sp>
    </p:spTree>
    <p:extLst>
      <p:ext uri="{BB962C8B-B14F-4D97-AF65-F5344CB8AC3E}">
        <p14:creationId xmlns:p14="http://schemas.microsoft.com/office/powerpoint/2010/main" val="1043945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0265CC8-7ED0-4A3F-B7DA-3C654EB4186F}" type="slidenum">
              <a:rPr lang="de-DE" smtClean="0"/>
              <a:t>32</a:t>
            </a:fld>
            <a:endParaRPr lang="de-DE"/>
          </a:p>
        </p:txBody>
      </p:sp>
    </p:spTree>
    <p:extLst>
      <p:ext uri="{BB962C8B-B14F-4D97-AF65-F5344CB8AC3E}">
        <p14:creationId xmlns:p14="http://schemas.microsoft.com/office/powerpoint/2010/main" val="2330444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A902981B-A19B-4F82-B40F-E634172F6783}" type="datetimeFigureOut">
              <a:rPr lang="de-DE" smtClean="0"/>
              <a:t>08.11.12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8B1578D-2A55-4CD4-ACEF-9C98D77878FB}" type="slidenum">
              <a:rPr lang="de-DE" smtClean="0"/>
              <a:t>‹Nr.›</a:t>
            </a:fld>
            <a:endParaRPr lang="de-DE"/>
          </a:p>
        </p:txBody>
      </p:sp>
    </p:spTree>
    <p:extLst>
      <p:ext uri="{BB962C8B-B14F-4D97-AF65-F5344CB8AC3E}">
        <p14:creationId xmlns:p14="http://schemas.microsoft.com/office/powerpoint/2010/main" val="634314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902981B-A19B-4F82-B40F-E634172F6783}" type="datetimeFigureOut">
              <a:rPr lang="de-DE" smtClean="0"/>
              <a:t>08.11.12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8B1578D-2A55-4CD4-ACEF-9C98D77878FB}" type="slidenum">
              <a:rPr lang="de-DE" smtClean="0"/>
              <a:t>‹Nr.›</a:t>
            </a:fld>
            <a:endParaRPr lang="de-DE"/>
          </a:p>
        </p:txBody>
      </p:sp>
    </p:spTree>
    <p:extLst>
      <p:ext uri="{BB962C8B-B14F-4D97-AF65-F5344CB8AC3E}">
        <p14:creationId xmlns:p14="http://schemas.microsoft.com/office/powerpoint/2010/main" val="209624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902981B-A19B-4F82-B40F-E634172F6783}" type="datetimeFigureOut">
              <a:rPr lang="de-DE" smtClean="0"/>
              <a:t>08.11.12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8B1578D-2A55-4CD4-ACEF-9C98D77878FB}" type="slidenum">
              <a:rPr lang="de-DE" smtClean="0"/>
              <a:t>‹Nr.›</a:t>
            </a:fld>
            <a:endParaRPr lang="de-DE"/>
          </a:p>
        </p:txBody>
      </p:sp>
    </p:spTree>
    <p:extLst>
      <p:ext uri="{BB962C8B-B14F-4D97-AF65-F5344CB8AC3E}">
        <p14:creationId xmlns:p14="http://schemas.microsoft.com/office/powerpoint/2010/main" val="3216378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902981B-A19B-4F82-B40F-E634172F6783}" type="datetimeFigureOut">
              <a:rPr lang="de-DE" smtClean="0"/>
              <a:t>08.11.12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8B1578D-2A55-4CD4-ACEF-9C98D77878FB}" type="slidenum">
              <a:rPr lang="de-DE" smtClean="0"/>
              <a:t>‹Nr.›</a:t>
            </a:fld>
            <a:endParaRPr lang="de-DE"/>
          </a:p>
        </p:txBody>
      </p:sp>
    </p:spTree>
    <p:extLst>
      <p:ext uri="{BB962C8B-B14F-4D97-AF65-F5344CB8AC3E}">
        <p14:creationId xmlns:p14="http://schemas.microsoft.com/office/powerpoint/2010/main" val="239175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A902981B-A19B-4F82-B40F-E634172F6783}" type="datetimeFigureOut">
              <a:rPr lang="de-DE" smtClean="0"/>
              <a:t>08.11.12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8B1578D-2A55-4CD4-ACEF-9C98D77878FB}" type="slidenum">
              <a:rPr lang="de-DE" smtClean="0"/>
              <a:t>‹Nr.›</a:t>
            </a:fld>
            <a:endParaRPr lang="de-DE"/>
          </a:p>
        </p:txBody>
      </p:sp>
    </p:spTree>
    <p:extLst>
      <p:ext uri="{BB962C8B-B14F-4D97-AF65-F5344CB8AC3E}">
        <p14:creationId xmlns:p14="http://schemas.microsoft.com/office/powerpoint/2010/main" val="3991158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A902981B-A19B-4F82-B40F-E634172F6783}" type="datetimeFigureOut">
              <a:rPr lang="de-DE" smtClean="0"/>
              <a:t>08.11.12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8B1578D-2A55-4CD4-ACEF-9C98D77878FB}" type="slidenum">
              <a:rPr lang="de-DE" smtClean="0"/>
              <a:t>‹Nr.›</a:t>
            </a:fld>
            <a:endParaRPr lang="de-DE"/>
          </a:p>
        </p:txBody>
      </p:sp>
    </p:spTree>
    <p:extLst>
      <p:ext uri="{BB962C8B-B14F-4D97-AF65-F5344CB8AC3E}">
        <p14:creationId xmlns:p14="http://schemas.microsoft.com/office/powerpoint/2010/main" val="3984561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A902981B-A19B-4F82-B40F-E634172F6783}" type="datetimeFigureOut">
              <a:rPr lang="de-DE" smtClean="0"/>
              <a:t>08.11.12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8B1578D-2A55-4CD4-ACEF-9C98D77878FB}" type="slidenum">
              <a:rPr lang="de-DE" smtClean="0"/>
              <a:t>‹Nr.›</a:t>
            </a:fld>
            <a:endParaRPr lang="de-DE"/>
          </a:p>
        </p:txBody>
      </p:sp>
    </p:spTree>
    <p:extLst>
      <p:ext uri="{BB962C8B-B14F-4D97-AF65-F5344CB8AC3E}">
        <p14:creationId xmlns:p14="http://schemas.microsoft.com/office/powerpoint/2010/main" val="193236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A902981B-A19B-4F82-B40F-E634172F6783}" type="datetimeFigureOut">
              <a:rPr lang="de-DE" smtClean="0"/>
              <a:t>08.11.12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8B1578D-2A55-4CD4-ACEF-9C98D77878FB}" type="slidenum">
              <a:rPr lang="de-DE" smtClean="0"/>
              <a:t>‹Nr.›</a:t>
            </a:fld>
            <a:endParaRPr lang="de-DE"/>
          </a:p>
        </p:txBody>
      </p:sp>
    </p:spTree>
    <p:extLst>
      <p:ext uri="{BB962C8B-B14F-4D97-AF65-F5344CB8AC3E}">
        <p14:creationId xmlns:p14="http://schemas.microsoft.com/office/powerpoint/2010/main" val="4275575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902981B-A19B-4F82-B40F-E634172F6783}" type="datetimeFigureOut">
              <a:rPr lang="de-DE" smtClean="0"/>
              <a:t>08.11.12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8B1578D-2A55-4CD4-ACEF-9C98D77878FB}" type="slidenum">
              <a:rPr lang="de-DE" smtClean="0"/>
              <a:t>‹Nr.›</a:t>
            </a:fld>
            <a:endParaRPr lang="de-DE"/>
          </a:p>
        </p:txBody>
      </p:sp>
    </p:spTree>
    <p:extLst>
      <p:ext uri="{BB962C8B-B14F-4D97-AF65-F5344CB8AC3E}">
        <p14:creationId xmlns:p14="http://schemas.microsoft.com/office/powerpoint/2010/main" val="154549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A902981B-A19B-4F82-B40F-E634172F6783}" type="datetimeFigureOut">
              <a:rPr lang="de-DE" smtClean="0"/>
              <a:t>08.11.12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8B1578D-2A55-4CD4-ACEF-9C98D77878FB}" type="slidenum">
              <a:rPr lang="de-DE" smtClean="0"/>
              <a:t>‹Nr.›</a:t>
            </a:fld>
            <a:endParaRPr lang="de-DE"/>
          </a:p>
        </p:txBody>
      </p:sp>
    </p:spTree>
    <p:extLst>
      <p:ext uri="{BB962C8B-B14F-4D97-AF65-F5344CB8AC3E}">
        <p14:creationId xmlns:p14="http://schemas.microsoft.com/office/powerpoint/2010/main" val="1400020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A902981B-A19B-4F82-B40F-E634172F6783}" type="datetimeFigureOut">
              <a:rPr lang="de-DE" smtClean="0"/>
              <a:t>08.11.12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8B1578D-2A55-4CD4-ACEF-9C98D77878FB}" type="slidenum">
              <a:rPr lang="de-DE" smtClean="0"/>
              <a:t>‹Nr.›</a:t>
            </a:fld>
            <a:endParaRPr lang="de-DE"/>
          </a:p>
        </p:txBody>
      </p:sp>
    </p:spTree>
    <p:extLst>
      <p:ext uri="{BB962C8B-B14F-4D97-AF65-F5344CB8AC3E}">
        <p14:creationId xmlns:p14="http://schemas.microsoft.com/office/powerpoint/2010/main" val="11348860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2981B-A19B-4F82-B40F-E634172F6783}" type="datetimeFigureOut">
              <a:rPr lang="de-DE" smtClean="0"/>
              <a:t>08.11.12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1578D-2A55-4CD4-ACEF-9C98D77878FB}" type="slidenum">
              <a:rPr lang="de-DE" smtClean="0"/>
              <a:t>‹Nr.›</a:t>
            </a:fld>
            <a:endParaRPr lang="de-DE"/>
          </a:p>
        </p:txBody>
      </p:sp>
    </p:spTree>
    <p:extLst>
      <p:ext uri="{BB962C8B-B14F-4D97-AF65-F5344CB8AC3E}">
        <p14:creationId xmlns:p14="http://schemas.microsoft.com/office/powerpoint/2010/main" val="1425712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a:bodyPr>
          <a:lstStyle/>
          <a:p>
            <a:r>
              <a:rPr lang="de-DE" sz="4800" dirty="0" smtClean="0"/>
              <a:t>MENTALISIEREN</a:t>
            </a:r>
            <a:endParaRPr lang="de-DE" sz="4800" dirty="0"/>
          </a:p>
        </p:txBody>
      </p:sp>
      <p:sp>
        <p:nvSpPr>
          <p:cNvPr id="6" name="Untertitel 5"/>
          <p:cNvSpPr>
            <a:spLocks noGrp="1"/>
          </p:cNvSpPr>
          <p:nvPr>
            <p:ph type="subTitle" idx="1"/>
          </p:nvPr>
        </p:nvSpPr>
        <p:spPr/>
        <p:txBody>
          <a:bodyPr>
            <a:normAutofit/>
          </a:bodyPr>
          <a:lstStyle/>
          <a:p>
            <a:r>
              <a:rPr lang="de-DE" sz="2000" dirty="0" smtClean="0"/>
              <a:t>Hermann Maaß</a:t>
            </a:r>
          </a:p>
          <a:p>
            <a:r>
              <a:rPr lang="de-DE" sz="2000" dirty="0" smtClean="0"/>
              <a:t>Kinder- und </a:t>
            </a:r>
            <a:r>
              <a:rPr lang="de-DE" sz="2000" dirty="0" err="1" smtClean="0"/>
              <a:t>Jugendlichenpsychotherapeut</a:t>
            </a:r>
            <a:endParaRPr lang="de-DE" sz="2000" dirty="0" smtClean="0"/>
          </a:p>
          <a:p>
            <a:r>
              <a:rPr lang="de-DE" sz="2000" dirty="0" err="1" smtClean="0"/>
              <a:t>Counselor</a:t>
            </a:r>
            <a:endParaRPr lang="de-DE" sz="2000" dirty="0" smtClean="0"/>
          </a:p>
          <a:p>
            <a:r>
              <a:rPr lang="de-DE" sz="2000" dirty="0" smtClean="0"/>
              <a:t>Supervisor (</a:t>
            </a:r>
            <a:r>
              <a:rPr lang="de-DE" sz="2000" dirty="0" err="1" smtClean="0"/>
              <a:t>DGSv</a:t>
            </a:r>
            <a:r>
              <a:rPr lang="de-DE" sz="2000" dirty="0" smtClean="0"/>
              <a:t>)</a:t>
            </a:r>
            <a:endParaRPr lang="de-DE" sz="2000" dirty="0"/>
          </a:p>
        </p:txBody>
      </p:sp>
    </p:spTree>
    <p:extLst>
      <p:ext uri="{BB962C8B-B14F-4D97-AF65-F5344CB8AC3E}">
        <p14:creationId xmlns:p14="http://schemas.microsoft.com/office/powerpoint/2010/main" val="1841841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a:t>Im Modus der psychischen Äquivalenz ist die Annahme prägend, dass die Welt so ist, wie man sie </a:t>
            </a:r>
            <a:r>
              <a:rPr lang="de-DE" dirty="0" smtClean="0"/>
              <a:t>erfährt - </a:t>
            </a:r>
            <a:r>
              <a:rPr lang="de-DE" dirty="0"/>
              <a:t>und damit werden die Unterschiede zwischen Gedanken und Realität verwischt.</a:t>
            </a:r>
          </a:p>
          <a:p>
            <a:endParaRPr lang="de-DE" dirty="0"/>
          </a:p>
        </p:txBody>
      </p:sp>
    </p:spTree>
    <p:extLst>
      <p:ext uri="{BB962C8B-B14F-4D97-AF65-F5344CB8AC3E}">
        <p14:creationId xmlns:p14="http://schemas.microsoft.com/office/powerpoint/2010/main" val="730637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a:t>Ein sechs Monate altes Baby schreit in der Nacht und weckt seine Eltern auf. Die Mutter, noch im Bett, wendet sich an ihren Partner und sagt: „Dieser kleine Teufel, sie weiß genau, dass ich morgen sehr früh aufstehen muss, um arbeiten zu gehen. Ich werde total fertig sein. Sie macht das mit Absicht.“</a:t>
            </a:r>
          </a:p>
          <a:p>
            <a:endParaRPr lang="de-DE" dirty="0"/>
          </a:p>
        </p:txBody>
      </p:sp>
    </p:spTree>
    <p:extLst>
      <p:ext uri="{BB962C8B-B14F-4D97-AF65-F5344CB8AC3E}">
        <p14:creationId xmlns:p14="http://schemas.microsoft.com/office/powerpoint/2010/main" val="3719156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a:t>Daraufhin begibt sie sich zu ihrem Kind und sagt zu sich selbst oder sogar zu dem Baby: „Du armes kleines Ding … Ich weiß gar nicht, was mit dir los ist um diese Zeit … hast du Hunger, ist dir zu heiß, ist deine Windel nass … hattest du einen schlechten Traum?“ Sie nimmt das Baby auf den Arm, beruhigt es, tut alles, was im Augenblick nötig ist, und einige Minuten später schläft die Familie wieder.</a:t>
            </a:r>
          </a:p>
          <a:p>
            <a:endParaRPr lang="de-DE" dirty="0"/>
          </a:p>
        </p:txBody>
      </p:sp>
    </p:spTree>
    <p:extLst>
      <p:ext uri="{BB962C8B-B14F-4D97-AF65-F5344CB8AC3E}">
        <p14:creationId xmlns:p14="http://schemas.microsoft.com/office/powerpoint/2010/main" val="3023481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a:t>„Du kleiner Teufel! Das machst du doch nur, um mich auf die Palme zu bringen … wie kannst du es nur wagen, mich zu wecken … und jetzt schlaf gefälligst weiter!“</a:t>
            </a:r>
          </a:p>
        </p:txBody>
      </p:sp>
    </p:spTree>
    <p:extLst>
      <p:ext uri="{BB962C8B-B14F-4D97-AF65-F5344CB8AC3E}">
        <p14:creationId xmlns:p14="http://schemas.microsoft.com/office/powerpoint/2010/main" val="2789415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a:t>S</a:t>
            </a:r>
            <a:r>
              <a:rPr lang="de-DE" dirty="0" smtClean="0"/>
              <a:t>ichere </a:t>
            </a:r>
            <a:r>
              <a:rPr lang="de-DE" dirty="0"/>
              <a:t>Bindung </a:t>
            </a:r>
            <a:r>
              <a:rPr lang="de-DE" dirty="0" smtClean="0"/>
              <a:t>ist der </a:t>
            </a:r>
            <a:r>
              <a:rPr lang="de-DE" dirty="0"/>
              <a:t>Erwerb von Regulierungsmechanismen (einschließlich Gedächtnis) für unerträgliche </a:t>
            </a:r>
            <a:r>
              <a:rPr lang="de-DE" dirty="0" smtClean="0"/>
              <a:t>Erregungszustände. </a:t>
            </a:r>
            <a:endParaRPr lang="de-DE" dirty="0"/>
          </a:p>
        </p:txBody>
      </p:sp>
    </p:spTree>
    <p:extLst>
      <p:ext uri="{BB962C8B-B14F-4D97-AF65-F5344CB8AC3E}">
        <p14:creationId xmlns:p14="http://schemas.microsoft.com/office/powerpoint/2010/main" val="1215453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a:t>Ausschlaggebend ist die Fähigkeit der Bezugsperson, das Kind psychisch zu halten, indem sie auf eine körperlich fürsorgliche Weise reagiert, die zeigt, dass sie die mentale Befindlichkeit des Kindes wahrgenommen hat, und </a:t>
            </a:r>
            <a:r>
              <a:rPr lang="de-DE" b="1" dirty="0"/>
              <a:t>gleichzeitig</a:t>
            </a:r>
            <a:r>
              <a:rPr lang="de-DE" dirty="0"/>
              <a:t> widerspiegelt, dass sie die Situation bewältigt.</a:t>
            </a:r>
          </a:p>
        </p:txBody>
      </p:sp>
    </p:spTree>
    <p:extLst>
      <p:ext uri="{BB962C8B-B14F-4D97-AF65-F5344CB8AC3E}">
        <p14:creationId xmlns:p14="http://schemas.microsoft.com/office/powerpoint/2010/main" val="3674760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err="1"/>
              <a:t>Fonagy’s</a:t>
            </a:r>
            <a:r>
              <a:rPr lang="de-DE" dirty="0"/>
              <a:t> Ansatz macht es möglich, die Störungen bei diesem Konstruktionsprozess im Rahmen von </a:t>
            </a:r>
            <a:r>
              <a:rPr lang="de-DE" b="1" dirty="0"/>
              <a:t>Interaktionen</a:t>
            </a:r>
            <a:r>
              <a:rPr lang="de-DE" dirty="0"/>
              <a:t> und nicht von Reifungsprozessen zu verstehen.</a:t>
            </a:r>
          </a:p>
        </p:txBody>
      </p:sp>
    </p:spTree>
    <p:extLst>
      <p:ext uri="{BB962C8B-B14F-4D97-AF65-F5344CB8AC3E}">
        <p14:creationId xmlns:p14="http://schemas.microsoft.com/office/powerpoint/2010/main" val="2152619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Definition</a:t>
            </a:r>
            <a:endParaRPr lang="de-DE" dirty="0"/>
          </a:p>
        </p:txBody>
      </p:sp>
      <p:sp>
        <p:nvSpPr>
          <p:cNvPr id="3" name="Inhaltsplatzhalter 2"/>
          <p:cNvSpPr>
            <a:spLocks noGrp="1"/>
          </p:cNvSpPr>
          <p:nvPr>
            <p:ph idx="1"/>
          </p:nvPr>
        </p:nvSpPr>
        <p:spPr/>
        <p:txBody>
          <a:bodyPr/>
          <a:lstStyle/>
          <a:p>
            <a:pPr marL="0" indent="0">
              <a:buNone/>
            </a:pPr>
            <a:r>
              <a:rPr lang="de-DE" dirty="0" err="1"/>
              <a:t>Mentalisierung</a:t>
            </a:r>
            <a:r>
              <a:rPr lang="de-DE" dirty="0"/>
              <a:t> bezeichnet das Vermögen, über das Denken an sich zu reflektieren und dabei die Beschaffenheit der Gedanken als von der jeweiligen Perspektive und vom Erfahrungshorizont abhängig zu verstehen.</a:t>
            </a:r>
          </a:p>
          <a:p>
            <a:endParaRPr lang="de-DE" dirty="0"/>
          </a:p>
        </p:txBody>
      </p:sp>
    </p:spTree>
    <p:extLst>
      <p:ext uri="{BB962C8B-B14F-4D97-AF65-F5344CB8AC3E}">
        <p14:creationId xmlns:p14="http://schemas.microsoft.com/office/powerpoint/2010/main" val="2607804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err="1"/>
              <a:t>Mentalisieren</a:t>
            </a:r>
            <a:r>
              <a:rPr lang="de-DE" dirty="0"/>
              <a:t> umfasst die Fähigkeit, sich selbst von außen und andere von innen zu betrachten sowie über Gefühle nachzudenken und Gedanken zu fühlen.</a:t>
            </a:r>
          </a:p>
          <a:p>
            <a:endParaRPr lang="de-DE" dirty="0"/>
          </a:p>
        </p:txBody>
      </p:sp>
    </p:spTree>
    <p:extLst>
      <p:ext uri="{BB962C8B-B14F-4D97-AF65-F5344CB8AC3E}">
        <p14:creationId xmlns:p14="http://schemas.microsoft.com/office/powerpoint/2010/main" val="1765509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Mentalisieren</a:t>
            </a:r>
            <a:r>
              <a:rPr lang="de-DE" dirty="0" smtClean="0"/>
              <a:t> in drei Etappen</a:t>
            </a:r>
            <a:endParaRPr lang="de-DE" dirty="0"/>
          </a:p>
        </p:txBody>
      </p:sp>
      <p:sp>
        <p:nvSpPr>
          <p:cNvPr id="3" name="Inhaltsplatzhalter 2"/>
          <p:cNvSpPr>
            <a:spLocks noGrp="1"/>
          </p:cNvSpPr>
          <p:nvPr>
            <p:ph idx="1"/>
          </p:nvPr>
        </p:nvSpPr>
        <p:spPr/>
        <p:txBody>
          <a:bodyPr/>
          <a:lstStyle/>
          <a:p>
            <a:pPr marL="0" indent="0">
              <a:buNone/>
            </a:pPr>
            <a:r>
              <a:rPr lang="de-DE" dirty="0" smtClean="0"/>
              <a:t>1. eine </a:t>
            </a:r>
            <a:r>
              <a:rPr lang="de-DE" dirty="0"/>
              <a:t>quasi automatische affektive, auf einer Sinneserfahrung beruhende Reaktion – ein Gedanke, der häufig von einer somatischen Sensation und/oder einem inneren Bild begleitet wird. </a:t>
            </a:r>
          </a:p>
        </p:txBody>
      </p:sp>
    </p:spTree>
    <p:extLst>
      <p:ext uri="{BB962C8B-B14F-4D97-AF65-F5344CB8AC3E}">
        <p14:creationId xmlns:p14="http://schemas.microsoft.com/office/powerpoint/2010/main" val="2113073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Definition</a:t>
            </a:r>
            <a:endParaRPr lang="de-DE" dirty="0"/>
          </a:p>
        </p:txBody>
      </p:sp>
      <p:sp>
        <p:nvSpPr>
          <p:cNvPr id="5" name="Inhaltsplatzhalter 4"/>
          <p:cNvSpPr>
            <a:spLocks noGrp="1"/>
          </p:cNvSpPr>
          <p:nvPr>
            <p:ph idx="1"/>
          </p:nvPr>
        </p:nvSpPr>
        <p:spPr/>
        <p:txBody>
          <a:bodyPr/>
          <a:lstStyle/>
          <a:p>
            <a:pPr marL="0" indent="0">
              <a:buNone/>
            </a:pPr>
            <a:endParaRPr lang="de-DE" dirty="0"/>
          </a:p>
          <a:p>
            <a:pPr marL="0" indent="0">
              <a:buNone/>
            </a:pPr>
            <a:r>
              <a:rPr lang="de-DE" sz="3600" dirty="0" err="1"/>
              <a:t>Mentalisieren</a:t>
            </a:r>
            <a:r>
              <a:rPr lang="de-DE" sz="3600" dirty="0"/>
              <a:t> wird verstanden als eine Fähigkeit, den anderen als Wesen mit verschiedenen geistigen und seelischen Zuständen, Sehnsüchten und Absichten zu verstehen (– und damit auch sich selbst so verstehen zu können).</a:t>
            </a:r>
          </a:p>
        </p:txBody>
      </p:sp>
    </p:spTree>
    <p:extLst>
      <p:ext uri="{BB962C8B-B14F-4D97-AF65-F5344CB8AC3E}">
        <p14:creationId xmlns:p14="http://schemas.microsoft.com/office/powerpoint/2010/main" val="851339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04664"/>
            <a:ext cx="8229600" cy="1224136"/>
          </a:xfrm>
        </p:spPr>
        <p:txBody>
          <a:bodyPr>
            <a:normAutofit/>
          </a:bodyPr>
          <a:lstStyle/>
          <a:p>
            <a:r>
              <a:rPr lang="de-DE" dirty="0" err="1" smtClean="0"/>
              <a:t>Mentalisieren</a:t>
            </a:r>
            <a:r>
              <a:rPr lang="de-DE" dirty="0" smtClean="0"/>
              <a:t> in drei Etappen</a:t>
            </a:r>
            <a:endParaRPr lang="de-DE" dirty="0"/>
          </a:p>
        </p:txBody>
      </p:sp>
      <p:sp>
        <p:nvSpPr>
          <p:cNvPr id="3" name="Inhaltsplatzhalter 2"/>
          <p:cNvSpPr>
            <a:spLocks noGrp="1"/>
          </p:cNvSpPr>
          <p:nvPr>
            <p:ph idx="1"/>
          </p:nvPr>
        </p:nvSpPr>
        <p:spPr/>
        <p:txBody>
          <a:bodyPr/>
          <a:lstStyle/>
          <a:p>
            <a:pPr marL="0" indent="0">
              <a:buNone/>
            </a:pPr>
            <a:r>
              <a:rPr lang="de-DE" dirty="0" smtClean="0"/>
              <a:t>2. das </a:t>
            </a:r>
            <a:r>
              <a:rPr lang="de-DE" dirty="0"/>
              <a:t>Bewusstsein oder </a:t>
            </a:r>
            <a:r>
              <a:rPr lang="de-DE" dirty="0" err="1"/>
              <a:t>Gewahrwerden</a:t>
            </a:r>
            <a:r>
              <a:rPr lang="de-DE" dirty="0"/>
              <a:t>, dass man denkt und fühlt</a:t>
            </a:r>
            <a:r>
              <a:rPr lang="de-DE" dirty="0" smtClean="0"/>
              <a:t>.</a:t>
            </a:r>
          </a:p>
          <a:p>
            <a:pPr marL="0" indent="0">
              <a:buNone/>
            </a:pPr>
            <a:r>
              <a:rPr lang="de-DE" dirty="0" smtClean="0"/>
              <a:t>3. (nur </a:t>
            </a:r>
            <a:r>
              <a:rPr lang="de-DE" dirty="0"/>
              <a:t>für explizites und nicht implizites </a:t>
            </a:r>
            <a:r>
              <a:rPr lang="de-DE" dirty="0" err="1" smtClean="0"/>
              <a:t>Mentalisieren</a:t>
            </a:r>
            <a:r>
              <a:rPr lang="de-DE" dirty="0" smtClean="0"/>
              <a:t>) wird </a:t>
            </a:r>
            <a:r>
              <a:rPr lang="de-DE" dirty="0"/>
              <a:t>der gerade gedachte Gedanke zum Gegenstand des Denkens.</a:t>
            </a:r>
          </a:p>
        </p:txBody>
      </p:sp>
    </p:spTree>
    <p:extLst>
      <p:ext uri="{BB962C8B-B14F-4D97-AF65-F5344CB8AC3E}">
        <p14:creationId xmlns:p14="http://schemas.microsoft.com/office/powerpoint/2010/main" val="3259344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92500" lnSpcReduction="20000"/>
          </a:bodyPr>
          <a:lstStyle/>
          <a:p>
            <a:pPr marL="0" indent="0">
              <a:buNone/>
            </a:pPr>
            <a:r>
              <a:rPr lang="de-DE" dirty="0"/>
              <a:t>„Indem wir das </a:t>
            </a:r>
            <a:r>
              <a:rPr lang="de-DE" dirty="0" err="1"/>
              <a:t>Mentalisieren</a:t>
            </a:r>
            <a:r>
              <a:rPr lang="de-DE" dirty="0"/>
              <a:t> fördern, betreiben wir keinen sprachlichen Imperialismus; wir haben keinen Grund, andere Begriffe ihres Zwecks zu entfremden. Empathie, emotionale Intelligenz, psychologische Sensibilität, Achtsamkeit und eine Fülle anderer Begriffe leisten in ihrem je spezifischen Kontext perfekte Dienste. Ich glaube jedoch, dass der Begriff „</a:t>
            </a:r>
            <a:r>
              <a:rPr lang="de-DE" dirty="0" err="1"/>
              <a:t>Mentalisieren</a:t>
            </a:r>
            <a:r>
              <a:rPr lang="de-DE" dirty="0"/>
              <a:t>“ ein ganz bestimmtes, unverwechselbares Territorium bezeichnet, und meine Zusammenschau der verwandten Begriffe hat gezeigt, dass es kein äquivalentes Konzept gibt.“</a:t>
            </a:r>
          </a:p>
          <a:p>
            <a:endParaRPr lang="de-DE" dirty="0"/>
          </a:p>
        </p:txBody>
      </p:sp>
    </p:spTree>
    <p:extLst>
      <p:ext uri="{BB962C8B-B14F-4D97-AF65-F5344CB8AC3E}">
        <p14:creationId xmlns:p14="http://schemas.microsoft.com/office/powerpoint/2010/main" val="1848849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endParaRPr lang="de-DE"/>
          </a:p>
        </p:txBody>
      </p:sp>
      <p:sp>
        <p:nvSpPr>
          <p:cNvPr id="5" name="Bildplatzhalter 4"/>
          <p:cNvSpPr>
            <a:spLocks noGrp="1"/>
          </p:cNvSpPr>
          <p:nvPr>
            <p:ph type="pic" idx="1"/>
          </p:nvPr>
        </p:nvSpPr>
        <p:spPr/>
      </p:sp>
      <p:sp>
        <p:nvSpPr>
          <p:cNvPr id="3" name="Inhaltsplatzhalter 2"/>
          <p:cNvSpPr>
            <a:spLocks noGrp="1"/>
          </p:cNvSpPr>
          <p:nvPr>
            <p:ph type="body" sz="half" idx="2"/>
          </p:nvPr>
        </p:nvSpPr>
        <p:spPr/>
        <p:txBody>
          <a:bodyPr/>
          <a:lstStyle/>
          <a:p>
            <a:endParaRPr lang="de-DE" dirty="0"/>
          </a:p>
          <a:p>
            <a:endParaRPr lang="de-DE" dirty="0"/>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49" name="Picture 1" descr="DiagrammMent"/>
          <p:cNvPicPr>
            <a:picLocks noChangeAspect="1" noChangeArrowheads="1"/>
          </p:cNvPicPr>
          <p:nvPr/>
        </p:nvPicPr>
        <p:blipFill>
          <a:blip r:embed="rId2">
            <a:lum bright="-6000" contrast="6000"/>
            <a:extLst>
              <a:ext uri="{28A0092B-C50C-407E-A947-70E740481C1C}">
                <a14:useLocalDpi xmlns:a14="http://schemas.microsoft.com/office/drawing/2010/main" val="0"/>
              </a:ext>
            </a:extLst>
          </a:blip>
          <a:srcRect/>
          <a:stretch>
            <a:fillRect/>
          </a:stretch>
        </p:blipFill>
        <p:spPr bwMode="auto">
          <a:xfrm>
            <a:off x="1581758" y="1196752"/>
            <a:ext cx="5923441"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747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endParaRPr lang="de-DE"/>
          </a:p>
        </p:txBody>
      </p:sp>
      <p:sp>
        <p:nvSpPr>
          <p:cNvPr id="6" name="Inhaltsplatzhalter 5"/>
          <p:cNvSpPr>
            <a:spLocks noGrp="1"/>
          </p:cNvSpPr>
          <p:nvPr>
            <p:ph idx="1"/>
          </p:nvPr>
        </p:nvSpPr>
        <p:spPr/>
        <p:txBody>
          <a:bodyPr/>
          <a:lstStyle/>
          <a:p>
            <a:pPr marL="0" indent="0">
              <a:buNone/>
            </a:pPr>
            <a:r>
              <a:rPr lang="de-DE" dirty="0"/>
              <a:t>Den inneren mentalen Zustand zu beobachten, ihn in Verbindung mit der Übertragungsbeziehung deutend zu verstehen, dabei Affekte und </a:t>
            </a:r>
            <a:r>
              <a:rPr lang="de-DE" dirty="0" err="1"/>
              <a:t>Bedeutungsgebungen</a:t>
            </a:r>
            <a:r>
              <a:rPr lang="de-DE" dirty="0"/>
              <a:t> zu klären und das im Rahmen einer sicheren Bindungsbeziehung ist das zentrale therapeutische Programm.</a:t>
            </a:r>
          </a:p>
        </p:txBody>
      </p:sp>
    </p:spTree>
    <p:extLst>
      <p:ext uri="{BB962C8B-B14F-4D97-AF65-F5344CB8AC3E}">
        <p14:creationId xmlns:p14="http://schemas.microsoft.com/office/powerpoint/2010/main" val="3914055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a:t>Sichere Bindung und </a:t>
            </a:r>
            <a:r>
              <a:rPr lang="de-DE" dirty="0" err="1" smtClean="0"/>
              <a:t>Mentalisieren</a:t>
            </a:r>
            <a:r>
              <a:rPr lang="de-DE" dirty="0" smtClean="0"/>
              <a:t> </a:t>
            </a:r>
            <a:r>
              <a:rPr lang="de-DE" dirty="0"/>
              <a:t>haben einen synergetischen Effekt: wer sich sicher fühlt,  kann auch besser in Ruhe nachdenken.</a:t>
            </a:r>
          </a:p>
        </p:txBody>
      </p:sp>
    </p:spTree>
    <p:extLst>
      <p:ext uri="{BB962C8B-B14F-4D97-AF65-F5344CB8AC3E}">
        <p14:creationId xmlns:p14="http://schemas.microsoft.com/office/powerpoint/2010/main" val="2811970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600" dirty="0" err="1" smtClean="0"/>
              <a:t>Mentalisieren</a:t>
            </a:r>
            <a:r>
              <a:rPr lang="de-DE" sz="3600" dirty="0" smtClean="0"/>
              <a:t> geht einher mit Fähigkeiten und Haltungen wie:</a:t>
            </a:r>
            <a:endParaRPr lang="de-DE" sz="3600" dirty="0"/>
          </a:p>
        </p:txBody>
      </p:sp>
      <p:sp>
        <p:nvSpPr>
          <p:cNvPr id="3" name="Inhaltsplatzhalter 2"/>
          <p:cNvSpPr>
            <a:spLocks noGrp="1"/>
          </p:cNvSpPr>
          <p:nvPr>
            <p:ph idx="1"/>
          </p:nvPr>
        </p:nvSpPr>
        <p:spPr/>
        <p:txBody>
          <a:bodyPr>
            <a:normAutofit lnSpcReduction="10000"/>
          </a:bodyPr>
          <a:lstStyle/>
          <a:p>
            <a:r>
              <a:rPr lang="de-DE" dirty="0"/>
              <a:t> </a:t>
            </a:r>
            <a:r>
              <a:rPr lang="de-DE" dirty="0" smtClean="0"/>
              <a:t>Offenheit </a:t>
            </a:r>
            <a:r>
              <a:rPr lang="de-DE" dirty="0"/>
              <a:t>für Entdeckungen – Neugier auf die Gedanken und Gefühle der anderen</a:t>
            </a:r>
          </a:p>
          <a:p>
            <a:pPr lvl="0"/>
            <a:r>
              <a:rPr lang="de-DE" dirty="0"/>
              <a:t>Wissen darüber, dass man nur vermuten, aber nie genau feststellen kann, was andere Menschen denken</a:t>
            </a:r>
          </a:p>
          <a:p>
            <a:pPr lvl="0"/>
            <a:r>
              <a:rPr lang="de-DE" dirty="0"/>
              <a:t>Fähigkeit der Perspektivenübernahme</a:t>
            </a:r>
          </a:p>
          <a:p>
            <a:pPr lvl="0"/>
            <a:r>
              <a:rPr lang="de-DE" dirty="0"/>
              <a:t>die Erfahrung, dass ein Phänomen von verschiedenen Menschen ganz unterschiedlich erlebt werden kann</a:t>
            </a:r>
          </a:p>
          <a:p>
            <a:endParaRPr lang="de-DE" dirty="0"/>
          </a:p>
        </p:txBody>
      </p:sp>
    </p:spTree>
    <p:extLst>
      <p:ext uri="{BB962C8B-B14F-4D97-AF65-F5344CB8AC3E}">
        <p14:creationId xmlns:p14="http://schemas.microsoft.com/office/powerpoint/2010/main" val="2757316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200" dirty="0" err="1" smtClean="0"/>
              <a:t>Mentalisieren</a:t>
            </a:r>
            <a:r>
              <a:rPr lang="de-DE" sz="3200" dirty="0" smtClean="0"/>
              <a:t> geht einher mit Fähigkeiten und Haltungen wie:</a:t>
            </a:r>
            <a:endParaRPr lang="de-DE" sz="3200" dirty="0"/>
          </a:p>
        </p:txBody>
      </p:sp>
      <p:sp>
        <p:nvSpPr>
          <p:cNvPr id="3" name="Inhaltsplatzhalter 2"/>
          <p:cNvSpPr>
            <a:spLocks noGrp="1"/>
          </p:cNvSpPr>
          <p:nvPr>
            <p:ph idx="1"/>
          </p:nvPr>
        </p:nvSpPr>
        <p:spPr/>
        <p:txBody>
          <a:bodyPr>
            <a:normAutofit fontScale="47500" lnSpcReduction="20000"/>
          </a:bodyPr>
          <a:lstStyle/>
          <a:p>
            <a:pPr lvl="0"/>
            <a:r>
              <a:rPr lang="de-DE" sz="4400" dirty="0" smtClean="0"/>
              <a:t>vergeben </a:t>
            </a:r>
            <a:r>
              <a:rPr lang="de-DE" sz="4400" dirty="0"/>
              <a:t>können –weil man den Motivhintergrund der anderen besser versteht</a:t>
            </a:r>
          </a:p>
          <a:p>
            <a:pPr lvl="0"/>
            <a:r>
              <a:rPr lang="de-DE" sz="4400" dirty="0"/>
              <a:t>Bewusstsein für die Auswirkungen der eigenen Gedanken, Gefühle, und Verhaltensweisen auf andere</a:t>
            </a:r>
          </a:p>
          <a:p>
            <a:pPr lvl="0"/>
            <a:r>
              <a:rPr lang="de-DE" sz="4400" dirty="0"/>
              <a:t>eine im Grundsatz vertrauensvolle Haltung gegenüber anderen</a:t>
            </a:r>
          </a:p>
          <a:p>
            <a:pPr lvl="0"/>
            <a:r>
              <a:rPr lang="de-DE" sz="4400" dirty="0"/>
              <a:t>Bescheidenheit bezüglich der eigenen </a:t>
            </a:r>
            <a:r>
              <a:rPr lang="de-DE" sz="4400" dirty="0" err="1"/>
              <a:t>Verstehensmöglichkeiten</a:t>
            </a:r>
            <a:endParaRPr lang="de-DE" sz="4400" dirty="0"/>
          </a:p>
          <a:p>
            <a:pPr lvl="0"/>
            <a:r>
              <a:rPr lang="de-DE" sz="4400" dirty="0"/>
              <a:t>Verspieltheit und ein Humor, der erlaubt, über sich selbst zu schmunzeln</a:t>
            </a:r>
          </a:p>
          <a:p>
            <a:pPr lvl="0"/>
            <a:r>
              <a:rPr lang="de-DE" sz="4400" dirty="0"/>
              <a:t>der Glaube an die Änderungsmöglichkeiten von sich selbst und von anderen</a:t>
            </a:r>
          </a:p>
          <a:p>
            <a:pPr lvl="0"/>
            <a:r>
              <a:rPr lang="de-DE" sz="4400" dirty="0"/>
              <a:t>Verantwortungsübernahme für die eigenen Reaktionen als von den eigenen Gedanken, Gefühlen, Wünschen, Glaubenssätzen und Bedürfnissen gesteuert</a:t>
            </a:r>
          </a:p>
          <a:p>
            <a:endParaRPr lang="de-DE" dirty="0"/>
          </a:p>
        </p:txBody>
      </p:sp>
    </p:spTree>
    <p:extLst>
      <p:ext uri="{BB962C8B-B14F-4D97-AF65-F5344CB8AC3E}">
        <p14:creationId xmlns:p14="http://schemas.microsoft.com/office/powerpoint/2010/main" val="2438630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Techniken</a:t>
            </a:r>
            <a:endParaRPr lang="de-DE" dirty="0"/>
          </a:p>
        </p:txBody>
      </p:sp>
      <p:sp>
        <p:nvSpPr>
          <p:cNvPr id="3" name="Inhaltsplatzhalter 2"/>
          <p:cNvSpPr>
            <a:spLocks noGrp="1"/>
          </p:cNvSpPr>
          <p:nvPr>
            <p:ph idx="1"/>
          </p:nvPr>
        </p:nvSpPr>
        <p:spPr/>
        <p:txBody>
          <a:bodyPr>
            <a:normAutofit lnSpcReduction="10000"/>
          </a:bodyPr>
          <a:lstStyle/>
          <a:p>
            <a:r>
              <a:rPr lang="de-DE" b="1" dirty="0" smtClean="0"/>
              <a:t>wiederholte </a:t>
            </a:r>
            <a:r>
              <a:rPr lang="de-DE" b="1" dirty="0"/>
              <a:t>Unterbrechungen</a:t>
            </a:r>
            <a:r>
              <a:rPr lang="de-DE" dirty="0"/>
              <a:t>: </a:t>
            </a:r>
            <a:r>
              <a:rPr lang="de-DE" i="1" dirty="0"/>
              <a:t>„Entschuldigen Sie, darf ich mal ganz kurz genauer nachfragen</a:t>
            </a:r>
            <a:r>
              <a:rPr lang="de-DE" i="1" dirty="0" smtClean="0"/>
              <a:t>?“</a:t>
            </a:r>
            <a:endParaRPr lang="de-DE" dirty="0"/>
          </a:p>
          <a:p>
            <a:r>
              <a:rPr lang="de-DE" b="1" dirty="0" smtClean="0"/>
              <a:t>Rückwärtsspulen</a:t>
            </a:r>
            <a:r>
              <a:rPr lang="de-DE" dirty="0" smtClean="0"/>
              <a:t> </a:t>
            </a:r>
            <a:r>
              <a:rPr lang="de-DE" dirty="0"/>
              <a:t>„</a:t>
            </a:r>
            <a:r>
              <a:rPr lang="de-DE" i="1" dirty="0"/>
              <a:t>Sie sagten vor etwa 10 Minuten …“;</a:t>
            </a:r>
            <a:endParaRPr lang="de-DE" dirty="0"/>
          </a:p>
          <a:p>
            <a:r>
              <a:rPr lang="de-DE" b="1" dirty="0" smtClean="0"/>
              <a:t>Erkunden</a:t>
            </a:r>
            <a:r>
              <a:rPr lang="de-DE" dirty="0" smtClean="0"/>
              <a:t> </a:t>
            </a:r>
            <a:r>
              <a:rPr lang="de-DE" i="1" dirty="0"/>
              <a:t>„Wie haben Sie sich gefühlt, als sie das eben sagten?“</a:t>
            </a:r>
            <a:r>
              <a:rPr lang="de-DE" dirty="0"/>
              <a:t> </a:t>
            </a:r>
          </a:p>
          <a:p>
            <a:r>
              <a:rPr lang="de-DE" b="1" dirty="0"/>
              <a:t>Reflektieren</a:t>
            </a:r>
            <a:r>
              <a:rPr lang="de-DE" dirty="0"/>
              <a:t> </a:t>
            </a:r>
            <a:r>
              <a:rPr lang="de-DE" i="1" dirty="0"/>
              <a:t>„Was passierte danach bei Ihnen und den anderen?“</a:t>
            </a:r>
            <a:endParaRPr lang="de-DE" dirty="0"/>
          </a:p>
          <a:p>
            <a:endParaRPr lang="de-DE" dirty="0"/>
          </a:p>
        </p:txBody>
      </p:sp>
    </p:spTree>
    <p:extLst>
      <p:ext uri="{BB962C8B-B14F-4D97-AF65-F5344CB8AC3E}">
        <p14:creationId xmlns:p14="http://schemas.microsoft.com/office/powerpoint/2010/main" val="4137578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Techniken</a:t>
            </a:r>
            <a:endParaRPr lang="de-DE" dirty="0"/>
          </a:p>
        </p:txBody>
      </p:sp>
      <p:sp>
        <p:nvSpPr>
          <p:cNvPr id="3" name="Inhaltsplatzhalter 2"/>
          <p:cNvSpPr>
            <a:spLocks noGrp="1"/>
          </p:cNvSpPr>
          <p:nvPr>
            <p:ph idx="1"/>
          </p:nvPr>
        </p:nvSpPr>
        <p:spPr/>
        <p:txBody>
          <a:bodyPr/>
          <a:lstStyle/>
          <a:p>
            <a:r>
              <a:rPr lang="de-DE" b="1" dirty="0" err="1"/>
              <a:t>Punktuieren</a:t>
            </a:r>
            <a:r>
              <a:rPr lang="de-DE" b="1" dirty="0"/>
              <a:t>:</a:t>
            </a:r>
            <a:r>
              <a:rPr lang="de-DE" dirty="0"/>
              <a:t> „Ich bemerke, dass der Sohn, immer wenn der Vater spricht, ängstlich zur Mutter schaut – hat das außer mir noch jemand bemerkt?“</a:t>
            </a:r>
          </a:p>
          <a:p>
            <a:r>
              <a:rPr lang="de-DE" b="1" dirty="0"/>
              <a:t>Überprüfen:</a:t>
            </a:r>
            <a:r>
              <a:rPr lang="de-DE" dirty="0"/>
              <a:t> „Oder bilde ich mir das nur ein?“</a:t>
            </a:r>
          </a:p>
          <a:p>
            <a:endParaRPr lang="de-DE" dirty="0"/>
          </a:p>
        </p:txBody>
      </p:sp>
    </p:spTree>
    <p:extLst>
      <p:ext uri="{BB962C8B-B14F-4D97-AF65-F5344CB8AC3E}">
        <p14:creationId xmlns:p14="http://schemas.microsoft.com/office/powerpoint/2010/main" val="3720886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Techniken</a:t>
            </a:r>
            <a:endParaRPr lang="de-DE" dirty="0"/>
          </a:p>
        </p:txBody>
      </p:sp>
      <p:sp>
        <p:nvSpPr>
          <p:cNvPr id="3" name="Inhaltsplatzhalter 2"/>
          <p:cNvSpPr>
            <a:spLocks noGrp="1"/>
          </p:cNvSpPr>
          <p:nvPr>
            <p:ph idx="1"/>
          </p:nvPr>
        </p:nvSpPr>
        <p:spPr/>
        <p:txBody>
          <a:bodyPr>
            <a:normAutofit lnSpcReduction="10000"/>
          </a:bodyPr>
          <a:lstStyle/>
          <a:p>
            <a:r>
              <a:rPr lang="de-DE" b="1" dirty="0"/>
              <a:t>Den Moment </a:t>
            </a:r>
            <a:r>
              <a:rPr lang="de-DE" b="1" dirty="0" err="1"/>
              <a:t>mentalisieren</a:t>
            </a:r>
            <a:r>
              <a:rPr lang="de-DE" b="1" dirty="0"/>
              <a:t> und gleichzeitig die Interaktionsabfolgen verlangsamen:</a:t>
            </a:r>
            <a:r>
              <a:rPr lang="de-DE" dirty="0"/>
              <a:t> (zum Vater gerichtet) „Was, vermuten Sie, fühlt der Sohn gerade, das ihn so ängstlich zur Mutter schauen lässt? Wie fühlt es sich für Sie als Vater an, wenn der Sohn so zur Mutter schaut? Wenn man Sprechblasen aus dem Kopf ihrer Frau aufsteigen sähe – was stünde darin in diesem Moment wohl über ihre Gefühle?“</a:t>
            </a:r>
          </a:p>
          <a:p>
            <a:endParaRPr lang="de-DE" dirty="0"/>
          </a:p>
        </p:txBody>
      </p:sp>
    </p:spTree>
    <p:extLst>
      <p:ext uri="{BB962C8B-B14F-4D97-AF65-F5344CB8AC3E}">
        <p14:creationId xmlns:p14="http://schemas.microsoft.com/office/powerpoint/2010/main" val="848097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a:t>Menschen jeden Alters </a:t>
            </a:r>
            <a:r>
              <a:rPr lang="de-DE" dirty="0" smtClean="0"/>
              <a:t>suchen die </a:t>
            </a:r>
            <a:r>
              <a:rPr lang="de-DE" dirty="0"/>
              <a:t>Nähe einer Schutz und Sicherheit bietenden </a:t>
            </a:r>
            <a:r>
              <a:rPr lang="de-DE" dirty="0" smtClean="0"/>
              <a:t>Person, </a:t>
            </a:r>
            <a:r>
              <a:rPr lang="de-DE" dirty="0"/>
              <a:t>wenn sie sich bedroht, krank, erschöpft oder verletzbar fühlen – </a:t>
            </a:r>
            <a:r>
              <a:rPr lang="de-DE" dirty="0" smtClean="0"/>
              <a:t>und </a:t>
            </a:r>
            <a:r>
              <a:rPr lang="de-DE" dirty="0"/>
              <a:t>andere Motivationssysteme wie Exploration oder Sex usw. </a:t>
            </a:r>
            <a:r>
              <a:rPr lang="de-DE" dirty="0" smtClean="0"/>
              <a:t>können nicht </a:t>
            </a:r>
            <a:r>
              <a:rPr lang="de-DE" dirty="0"/>
              <a:t>zur Geltung </a:t>
            </a:r>
            <a:r>
              <a:rPr lang="de-DE" dirty="0" smtClean="0"/>
              <a:t>kommen, </a:t>
            </a:r>
            <a:r>
              <a:rPr lang="de-DE" dirty="0"/>
              <a:t>solange diese Bedürfnisse nicht befriedigt sind.</a:t>
            </a:r>
          </a:p>
        </p:txBody>
      </p:sp>
    </p:spTree>
    <p:extLst>
      <p:ext uri="{BB962C8B-B14F-4D97-AF65-F5344CB8AC3E}">
        <p14:creationId xmlns:p14="http://schemas.microsoft.com/office/powerpoint/2010/main" val="605337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Techniken</a:t>
            </a:r>
            <a:endParaRPr lang="de-DE" dirty="0"/>
          </a:p>
        </p:txBody>
      </p:sp>
      <p:sp>
        <p:nvSpPr>
          <p:cNvPr id="3" name="Inhaltsplatzhalter 2"/>
          <p:cNvSpPr>
            <a:spLocks noGrp="1"/>
          </p:cNvSpPr>
          <p:nvPr>
            <p:ph idx="1"/>
          </p:nvPr>
        </p:nvSpPr>
        <p:spPr/>
        <p:txBody>
          <a:bodyPr/>
          <a:lstStyle/>
          <a:p>
            <a:r>
              <a:rPr lang="de-DE" b="1" dirty="0"/>
              <a:t>Verallgemeinern:</a:t>
            </a:r>
            <a:r>
              <a:rPr lang="de-DE" dirty="0"/>
              <a:t> „Wir haben jetzt gehört, dass die Mutter, wenn der Vater spricht, sich ängstlich fühlt und der Sohn dies aufgreift. Vielleicht ist das das einzige Mal, dass dies so je passiert ist, aber vielleicht auch nicht. Können Sie sich darüber unterhalten, ob etwas Ähnliches auch zu Hause oder bei anderen Gelegenheiten passiert?“</a:t>
            </a:r>
          </a:p>
          <a:p>
            <a:endParaRPr lang="de-DE" dirty="0"/>
          </a:p>
        </p:txBody>
      </p:sp>
    </p:spTree>
    <p:extLst>
      <p:ext uri="{BB962C8B-B14F-4D97-AF65-F5344CB8AC3E}">
        <p14:creationId xmlns:p14="http://schemas.microsoft.com/office/powerpoint/2010/main" val="1561449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Techniken</a:t>
            </a:r>
            <a:endParaRPr lang="de-DE" dirty="0"/>
          </a:p>
        </p:txBody>
      </p:sp>
      <p:sp>
        <p:nvSpPr>
          <p:cNvPr id="3" name="Inhaltsplatzhalter 2"/>
          <p:cNvSpPr>
            <a:spLocks noGrp="1"/>
          </p:cNvSpPr>
          <p:nvPr>
            <p:ph idx="1"/>
          </p:nvPr>
        </p:nvSpPr>
        <p:spPr/>
        <p:txBody>
          <a:bodyPr/>
          <a:lstStyle/>
          <a:p>
            <a:r>
              <a:rPr lang="de-DE" b="1" dirty="0"/>
              <a:t>Rückblick:</a:t>
            </a:r>
            <a:r>
              <a:rPr lang="de-DE" dirty="0"/>
              <a:t> „Welchen Reim machen Sie sich auf das, was heute hier geschehen ist? Können Sie darüber sprechen, was dies für jeden Einzelnen und für Sie alle gemeinsam bedeutet hat?“</a:t>
            </a:r>
          </a:p>
          <a:p>
            <a:r>
              <a:rPr lang="de-DE" b="1" dirty="0"/>
              <a:t>Ausblick:</a:t>
            </a:r>
            <a:r>
              <a:rPr lang="de-DE" dirty="0"/>
              <a:t> „Können Sie daraus irgendwelche Schlussfolgerungen ziehen?“</a:t>
            </a:r>
          </a:p>
          <a:p>
            <a:endParaRPr lang="de-DE" dirty="0"/>
          </a:p>
        </p:txBody>
      </p:sp>
    </p:spTree>
    <p:extLst>
      <p:ext uri="{BB962C8B-B14F-4D97-AF65-F5344CB8AC3E}">
        <p14:creationId xmlns:p14="http://schemas.microsoft.com/office/powerpoint/2010/main" val="2661981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a:t>Mentalisierungsspiele</a:t>
            </a:r>
            <a:r>
              <a:rPr lang="de-DE" dirty="0"/>
              <a:t> und –aufgaben </a:t>
            </a:r>
          </a:p>
        </p:txBody>
      </p:sp>
      <p:sp>
        <p:nvSpPr>
          <p:cNvPr id="3" name="Inhaltsplatzhalter 2"/>
          <p:cNvSpPr>
            <a:spLocks noGrp="1"/>
          </p:cNvSpPr>
          <p:nvPr>
            <p:ph idx="1"/>
          </p:nvPr>
        </p:nvSpPr>
        <p:spPr/>
        <p:txBody>
          <a:bodyPr/>
          <a:lstStyle/>
          <a:p>
            <a:r>
              <a:rPr lang="de-DE" dirty="0"/>
              <a:t>Im </a:t>
            </a:r>
            <a:r>
              <a:rPr lang="de-DE" b="1" dirty="0"/>
              <a:t>Rollentausch</a:t>
            </a:r>
            <a:r>
              <a:rPr lang="de-DE" dirty="0"/>
              <a:t> werden Eltern gebeten, sich eine kritische Situation wie das Erledigen von Haushaltsarbeiten oder Schulaufgaben vorzustellen und zu erzählen, wie es ihnen als Kind dabei gehen würde. Das Kind hört den Eltern dabei zu und berät sie, was sie in ihrer Rolle denken, fühlen, sagen könnten.</a:t>
            </a:r>
          </a:p>
          <a:p>
            <a:endParaRPr lang="de-DE" dirty="0"/>
          </a:p>
        </p:txBody>
      </p:sp>
    </p:spTree>
    <p:extLst>
      <p:ext uri="{BB962C8B-B14F-4D97-AF65-F5344CB8AC3E}">
        <p14:creationId xmlns:p14="http://schemas.microsoft.com/office/powerpoint/2010/main" val="2572589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a:t>Mentalisierungsspiele</a:t>
            </a:r>
            <a:r>
              <a:rPr lang="de-DE" dirty="0"/>
              <a:t> und –aufgaben </a:t>
            </a:r>
          </a:p>
        </p:txBody>
      </p:sp>
      <p:sp>
        <p:nvSpPr>
          <p:cNvPr id="3" name="Inhaltsplatzhalter 2"/>
          <p:cNvSpPr>
            <a:spLocks noGrp="1"/>
          </p:cNvSpPr>
          <p:nvPr>
            <p:ph idx="1"/>
          </p:nvPr>
        </p:nvSpPr>
        <p:spPr/>
        <p:txBody>
          <a:bodyPr>
            <a:normAutofit fontScale="92500" lnSpcReduction="10000"/>
          </a:bodyPr>
          <a:lstStyle/>
          <a:p>
            <a:r>
              <a:rPr lang="de-DE" dirty="0" smtClean="0"/>
              <a:t>Beim </a:t>
            </a:r>
            <a:r>
              <a:rPr lang="de-DE" dirty="0" err="1" smtClean="0"/>
              <a:t>Gefühlefinder</a:t>
            </a:r>
            <a:r>
              <a:rPr lang="de-DE" dirty="0" smtClean="0"/>
              <a:t>-Spiel erzählt ein Familienmitglied eine Geschichte, an der es selbst emotional sehr beteiligt war. In bedeutsamen Momenten in der Geschichte sagt die Erzählerin: „und dann fühlte ich …“, worauf das Kind mit einem passenden Gesichtsausdruck oder einem Wort diese emotionale Reaktion darstellen soll. Immer wenn das Kind dieselbe Antwort gibt wie die Erzählerin, rückt es eine Stufe auf einem Spielbrett weiter.</a:t>
            </a:r>
            <a:endParaRPr lang="de-DE" dirty="0"/>
          </a:p>
        </p:txBody>
      </p:sp>
    </p:spTree>
    <p:extLst>
      <p:ext uri="{BB962C8B-B14F-4D97-AF65-F5344CB8AC3E}">
        <p14:creationId xmlns:p14="http://schemas.microsoft.com/office/powerpoint/2010/main" val="3320152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a:t>Mentalisierungsspiele</a:t>
            </a:r>
            <a:r>
              <a:rPr lang="de-DE" dirty="0"/>
              <a:t> und –aufgaben </a:t>
            </a:r>
          </a:p>
        </p:txBody>
      </p:sp>
      <p:sp>
        <p:nvSpPr>
          <p:cNvPr id="3" name="Inhaltsplatzhalter 2"/>
          <p:cNvSpPr>
            <a:spLocks noGrp="1"/>
          </p:cNvSpPr>
          <p:nvPr>
            <p:ph idx="1"/>
          </p:nvPr>
        </p:nvSpPr>
        <p:spPr/>
        <p:txBody>
          <a:bodyPr>
            <a:normAutofit fontScale="77500" lnSpcReduction="20000"/>
          </a:bodyPr>
          <a:lstStyle/>
          <a:p>
            <a:r>
              <a:rPr lang="de-DE" dirty="0"/>
              <a:t>Im </a:t>
            </a:r>
            <a:r>
              <a:rPr lang="de-DE" b="1" dirty="0"/>
              <a:t>Gedankenpausenknopf-Spiel</a:t>
            </a:r>
            <a:r>
              <a:rPr lang="de-DE" dirty="0"/>
              <a:t> spielt die Familie eine problembeladene Szene des Familienalltags. Immer bevor das Kind die problematische Reaktion darstellt, drückt es den Pausenknopf. Dann übernimmt ein Elternteil die Rolle des Kindes, dieses entfernt sich ein wenig, um eine Pause zu machen und nachzudenken. Von einem anderen Platz aus benennt das Kind so viele Gründe, wie ihm einfallen, diese Handlung nicht auszuführen. Dennoch sagen seine Eltern immer wieder „Jetzt mach ich es!“, worauf hin das Kind ruft „Nein, mach eine Pause und denk nach!“. Am Ende zählt das Kind noch einmal alle Gründe auf, diese Handlung nicht auszuführen und erntet dafür von den Eltern Anerkennung.</a:t>
            </a:r>
          </a:p>
          <a:p>
            <a:endParaRPr lang="de-DE" dirty="0"/>
          </a:p>
        </p:txBody>
      </p:sp>
    </p:spTree>
    <p:extLst>
      <p:ext uri="{BB962C8B-B14F-4D97-AF65-F5344CB8AC3E}">
        <p14:creationId xmlns:p14="http://schemas.microsoft.com/office/powerpoint/2010/main" val="23629894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Mentalisierungsspiele</a:t>
            </a:r>
            <a:r>
              <a:rPr lang="de-DE" dirty="0" smtClean="0"/>
              <a:t> und –aufgaben </a:t>
            </a:r>
            <a:endParaRPr lang="de-DE" dirty="0"/>
          </a:p>
        </p:txBody>
      </p:sp>
      <p:sp>
        <p:nvSpPr>
          <p:cNvPr id="3" name="Inhaltsplatzhalter 2"/>
          <p:cNvSpPr>
            <a:spLocks noGrp="1"/>
          </p:cNvSpPr>
          <p:nvPr>
            <p:ph idx="1"/>
          </p:nvPr>
        </p:nvSpPr>
        <p:spPr/>
        <p:txBody>
          <a:bodyPr>
            <a:normAutofit fontScale="77500" lnSpcReduction="20000"/>
          </a:bodyPr>
          <a:lstStyle/>
          <a:p>
            <a:r>
              <a:rPr lang="de-DE" dirty="0"/>
              <a:t>Das </a:t>
            </a:r>
            <a:r>
              <a:rPr lang="de-DE" b="1" dirty="0"/>
              <a:t>Gehirnscanner-Spiel</a:t>
            </a:r>
            <a:r>
              <a:rPr lang="de-DE" dirty="0"/>
              <a:t> beginnt damit, dass alle Mitglieder ein Hirnschnittbild-Diagramm mit zehn größeren und kleineren Hohlräumen mit folgender Instruktion bekommen. „Stell dir vor, dies ist das Gehirn deiner Mutter (deines Vaters, deiner Schwester usw.). Schreibe in die Löcher all die Gedanken und Gefühle, die sie deiner Meinung nach in diesem Moment gerade hat. Setz die großen Gedanken und Gefühle in die großen Bereiche, die kleineren oder die geheimnisvollen in die kleineren Löcher.“ Wenn jeder nach fünf Minuten die Aufgabe beendet hat, werden die verschiedenen „Gehirnscan-Bilder“ miteinander angeschaut und diskutiert, wie genau jeder die mentalen Zustände des anderen gelesen hat.</a:t>
            </a:r>
          </a:p>
          <a:p>
            <a:endParaRPr lang="de-DE" dirty="0"/>
          </a:p>
        </p:txBody>
      </p:sp>
    </p:spTree>
    <p:extLst>
      <p:ext uri="{BB962C8B-B14F-4D97-AF65-F5344CB8AC3E}">
        <p14:creationId xmlns:p14="http://schemas.microsoft.com/office/powerpoint/2010/main" val="1050751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5" name="Bildplatzhalter 4"/>
          <p:cNvPicPr>
            <a:picLocks noGrp="1" noChangeAspect="1"/>
          </p:cNvPicPr>
          <p:nvPr>
            <p:ph type="pic" idx="1"/>
          </p:nvPr>
        </p:nvPicPr>
        <p:blipFill>
          <a:blip r:embed="rId2">
            <a:extLst>
              <a:ext uri="{28A0092B-C50C-407E-A947-70E740481C1C}">
                <a14:useLocalDpi xmlns:a14="http://schemas.microsoft.com/office/drawing/2010/main" val="0"/>
              </a:ext>
            </a:extLst>
          </a:blip>
          <a:srcRect l="8800" r="8800"/>
          <a:stretch>
            <a:fillRect/>
          </a:stretch>
        </p:blipFill>
        <p:spPr/>
      </p:pic>
      <p:sp>
        <p:nvSpPr>
          <p:cNvPr id="4" name="Textplatzhalter 3"/>
          <p:cNvSpPr>
            <a:spLocks noGrp="1"/>
          </p:cNvSpPr>
          <p:nvPr>
            <p:ph type="body" sz="half" idx="2"/>
          </p:nvPr>
        </p:nvSpPr>
        <p:spPr/>
        <p:txBody>
          <a:bodyPr/>
          <a:lstStyle/>
          <a:p>
            <a:endParaRPr lang="de-DE"/>
          </a:p>
        </p:txBody>
      </p:sp>
    </p:spTree>
    <p:extLst>
      <p:ext uri="{BB962C8B-B14F-4D97-AF65-F5344CB8AC3E}">
        <p14:creationId xmlns:p14="http://schemas.microsoft.com/office/powerpoint/2010/main" val="13478557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endParaRPr lang="de-DE"/>
          </a:p>
        </p:txBody>
      </p:sp>
      <p:sp>
        <p:nvSpPr>
          <p:cNvPr id="6" name="Inhaltsplatzhalter 5"/>
          <p:cNvSpPr>
            <a:spLocks noGrp="1"/>
          </p:cNvSpPr>
          <p:nvPr>
            <p:ph idx="1"/>
          </p:nvPr>
        </p:nvSpPr>
        <p:spPr/>
        <p:txBody>
          <a:bodyPr>
            <a:normAutofit fontScale="55000" lnSpcReduction="20000"/>
          </a:bodyPr>
          <a:lstStyle/>
          <a:p>
            <a:pPr marL="0" indent="0">
              <a:buNone/>
            </a:pPr>
            <a:r>
              <a:rPr lang="de-DE" dirty="0" smtClean="0"/>
              <a:t>Verwendete Literatur</a:t>
            </a:r>
            <a:r>
              <a:rPr lang="de-DE" dirty="0"/>
              <a:t>:</a:t>
            </a:r>
          </a:p>
          <a:p>
            <a:pPr marL="0" indent="0">
              <a:buNone/>
            </a:pPr>
            <a:r>
              <a:rPr lang="de-DE" dirty="0"/>
              <a:t> </a:t>
            </a:r>
          </a:p>
          <a:p>
            <a:pPr marL="0" indent="0">
              <a:buNone/>
            </a:pPr>
            <a:r>
              <a:rPr lang="de-DE" dirty="0"/>
              <a:t>Allen, John G./</a:t>
            </a:r>
            <a:r>
              <a:rPr lang="de-DE" dirty="0" err="1"/>
              <a:t>Fonagy</a:t>
            </a:r>
            <a:r>
              <a:rPr lang="de-DE" dirty="0"/>
              <a:t>, Peter: </a:t>
            </a:r>
            <a:r>
              <a:rPr lang="de-DE" dirty="0" err="1"/>
              <a:t>Mentalisierungsgestützte</a:t>
            </a:r>
            <a:r>
              <a:rPr lang="de-DE" dirty="0"/>
              <a:t> Therapie. </a:t>
            </a:r>
            <a:r>
              <a:rPr lang="en-US" dirty="0"/>
              <a:t>Stuttgart 2009</a:t>
            </a:r>
            <a:endParaRPr lang="de-DE" dirty="0"/>
          </a:p>
          <a:p>
            <a:pPr marL="0" indent="0">
              <a:buNone/>
            </a:pPr>
            <a:r>
              <a:rPr lang="en-US" dirty="0"/>
              <a:t> </a:t>
            </a:r>
            <a:endParaRPr lang="de-DE" dirty="0"/>
          </a:p>
          <a:p>
            <a:pPr marL="0" indent="0">
              <a:buNone/>
            </a:pPr>
            <a:r>
              <a:rPr lang="en-US" dirty="0" err="1"/>
              <a:t>Asen</a:t>
            </a:r>
            <a:r>
              <a:rPr lang="en-US" dirty="0"/>
              <a:t>, </a:t>
            </a:r>
            <a:r>
              <a:rPr lang="en-US" dirty="0" err="1"/>
              <a:t>Eia</a:t>
            </a:r>
            <a:r>
              <a:rPr lang="en-US" dirty="0"/>
              <a:t>/</a:t>
            </a:r>
            <a:r>
              <a:rPr lang="en-US" dirty="0" err="1"/>
              <a:t>Fonagy</a:t>
            </a:r>
            <a:r>
              <a:rPr lang="en-US" dirty="0"/>
              <a:t>, Peter: </a:t>
            </a:r>
            <a:r>
              <a:rPr lang="en-US" dirty="0" err="1"/>
              <a:t>Mentalization</a:t>
            </a:r>
            <a:r>
              <a:rPr lang="en-US" dirty="0"/>
              <a:t> based therapeutic interventions for families. Journal of Family Therapy, 34 (1), 2011. </a:t>
            </a:r>
            <a:r>
              <a:rPr lang="en-US" dirty="0" err="1"/>
              <a:t>Zugriff</a:t>
            </a:r>
            <a:r>
              <a:rPr lang="en-US" dirty="0"/>
              <a:t> </a:t>
            </a:r>
            <a:r>
              <a:rPr lang="en-US" dirty="0" err="1"/>
              <a:t>unter</a:t>
            </a:r>
            <a:r>
              <a:rPr lang="en-US" dirty="0"/>
              <a:t>: http://onlinelibrary.wiley.com/doi/10.1111/j.1467-6427.2011.00552.x/abstract</a:t>
            </a:r>
            <a:endParaRPr lang="de-DE" dirty="0"/>
          </a:p>
          <a:p>
            <a:pPr marL="0" indent="0">
              <a:buNone/>
            </a:pPr>
            <a:r>
              <a:rPr lang="en-US" dirty="0"/>
              <a:t> </a:t>
            </a:r>
            <a:endParaRPr lang="de-DE" dirty="0"/>
          </a:p>
          <a:p>
            <a:pPr marL="0" indent="0">
              <a:buNone/>
            </a:pPr>
            <a:r>
              <a:rPr lang="de-DE" dirty="0" err="1"/>
              <a:t>Fonagy</a:t>
            </a:r>
            <a:r>
              <a:rPr lang="de-DE" dirty="0"/>
              <a:t>, Peter: Bindungstheorie und Psychoanalyse. Stuttgart 2003</a:t>
            </a:r>
          </a:p>
          <a:p>
            <a:pPr marL="0" indent="0">
              <a:buNone/>
            </a:pPr>
            <a:endParaRPr lang="de-DE" dirty="0" smtClean="0"/>
          </a:p>
          <a:p>
            <a:pPr marL="0" indent="0">
              <a:buNone/>
            </a:pPr>
            <a:r>
              <a:rPr lang="de-DE" dirty="0" smtClean="0"/>
              <a:t>Holmes, Jeremy: Sichere Bindung und psychodynamische Therapie. Stuttgart 2012</a:t>
            </a:r>
            <a:r>
              <a:rPr lang="de-DE" dirty="0"/>
              <a:t> </a:t>
            </a:r>
          </a:p>
          <a:p>
            <a:pPr marL="0" indent="0">
              <a:buNone/>
            </a:pPr>
            <a:endParaRPr lang="de-DE" dirty="0" smtClean="0"/>
          </a:p>
          <a:p>
            <a:pPr marL="0" indent="0">
              <a:buNone/>
            </a:pPr>
            <a:r>
              <a:rPr lang="de-DE" dirty="0" smtClean="0"/>
              <a:t>Von </a:t>
            </a:r>
            <a:r>
              <a:rPr lang="de-DE" dirty="0"/>
              <a:t>Schlippe, </a:t>
            </a:r>
            <a:r>
              <a:rPr lang="de-DE" dirty="0" err="1"/>
              <a:t>Arist</a:t>
            </a:r>
            <a:r>
              <a:rPr lang="de-DE" dirty="0"/>
              <a:t>/Schweitzer, Jochen: Lehrbuch der systemischen Therapie und Beratung I. </a:t>
            </a:r>
            <a:r>
              <a:rPr lang="de-DE" dirty="0" smtClean="0"/>
              <a:t>Göttingen 2012 </a:t>
            </a:r>
            <a:r>
              <a:rPr lang="de-DE" dirty="0"/>
              <a:t>(Neuauflage) </a:t>
            </a:r>
          </a:p>
          <a:p>
            <a:pPr marL="0" indent="0">
              <a:buNone/>
            </a:pPr>
            <a:r>
              <a:rPr lang="de-DE" dirty="0"/>
              <a:t> </a:t>
            </a:r>
          </a:p>
          <a:p>
            <a:endParaRPr lang="de-DE" dirty="0"/>
          </a:p>
        </p:txBody>
      </p:sp>
    </p:spTree>
    <p:extLst>
      <p:ext uri="{BB962C8B-B14F-4D97-AF65-F5344CB8AC3E}">
        <p14:creationId xmlns:p14="http://schemas.microsoft.com/office/powerpoint/2010/main" val="2168253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Bindungsmuster</a:t>
            </a:r>
            <a:endParaRPr lang="de-DE" dirty="0"/>
          </a:p>
        </p:txBody>
      </p:sp>
      <p:sp>
        <p:nvSpPr>
          <p:cNvPr id="3" name="Inhaltsplatzhalter 2"/>
          <p:cNvSpPr>
            <a:spLocks noGrp="1"/>
          </p:cNvSpPr>
          <p:nvPr>
            <p:ph idx="1"/>
          </p:nvPr>
        </p:nvSpPr>
        <p:spPr/>
        <p:txBody>
          <a:bodyPr>
            <a:normAutofit fontScale="92500" lnSpcReduction="10000"/>
          </a:bodyPr>
          <a:lstStyle/>
          <a:p>
            <a:pPr marL="0" indent="0">
              <a:buNone/>
            </a:pPr>
            <a:r>
              <a:rPr lang="de-DE" dirty="0"/>
              <a:t>1.Sicher gebunden</a:t>
            </a:r>
          </a:p>
          <a:p>
            <a:pPr marL="0" indent="0">
              <a:buNone/>
            </a:pPr>
            <a:r>
              <a:rPr lang="de-DE" dirty="0"/>
              <a:t> </a:t>
            </a:r>
          </a:p>
          <a:p>
            <a:pPr marL="0" indent="0">
              <a:buNone/>
            </a:pPr>
            <a:r>
              <a:rPr lang="de-DE" dirty="0"/>
              <a:t>2. Unsicher gebunden	</a:t>
            </a:r>
            <a:r>
              <a:rPr lang="de-DE" dirty="0" smtClean="0"/>
              <a:t>deaktivierende 	Reaktionsmuster </a:t>
            </a:r>
            <a:r>
              <a:rPr lang="de-DE" dirty="0"/>
              <a:t>(vormals: vermeidend)</a:t>
            </a:r>
          </a:p>
          <a:p>
            <a:pPr marL="0" indent="0">
              <a:buNone/>
            </a:pPr>
            <a:endParaRPr lang="de-DE" dirty="0" smtClean="0"/>
          </a:p>
          <a:p>
            <a:pPr marL="0" indent="0">
              <a:buNone/>
            </a:pPr>
            <a:r>
              <a:rPr lang="de-DE" dirty="0" smtClean="0"/>
              <a:t>3. Unsicher gebunden</a:t>
            </a:r>
            <a:r>
              <a:rPr lang="de-DE" dirty="0"/>
              <a:t>	</a:t>
            </a:r>
            <a:r>
              <a:rPr lang="de-DE" dirty="0" smtClean="0"/>
              <a:t>hyperaktivierende 	Reaktionsmuster </a:t>
            </a:r>
            <a:r>
              <a:rPr lang="de-DE" dirty="0"/>
              <a:t>(vormals: ambivalent)</a:t>
            </a:r>
          </a:p>
          <a:p>
            <a:pPr marL="0" indent="0">
              <a:buNone/>
            </a:pPr>
            <a:r>
              <a:rPr lang="de-DE" dirty="0"/>
              <a:t> </a:t>
            </a:r>
          </a:p>
          <a:p>
            <a:pPr marL="0" indent="0">
              <a:buNone/>
            </a:pPr>
            <a:r>
              <a:rPr lang="de-DE" dirty="0"/>
              <a:t>4. unsicher-desorganisiert gebunden</a:t>
            </a:r>
          </a:p>
          <a:p>
            <a:pPr marL="0" indent="0">
              <a:buNone/>
            </a:pPr>
            <a:endParaRPr lang="de-DE" dirty="0"/>
          </a:p>
        </p:txBody>
      </p:sp>
    </p:spTree>
    <p:extLst>
      <p:ext uri="{BB962C8B-B14F-4D97-AF65-F5344CB8AC3E}">
        <p14:creationId xmlns:p14="http://schemas.microsoft.com/office/powerpoint/2010/main" val="2634298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Reflexive Funktion</a:t>
            </a:r>
            <a:endParaRPr lang="de-DE" dirty="0"/>
          </a:p>
        </p:txBody>
      </p:sp>
      <p:sp>
        <p:nvSpPr>
          <p:cNvPr id="3" name="Inhaltsplatzhalter 2"/>
          <p:cNvSpPr>
            <a:spLocks noGrp="1"/>
          </p:cNvSpPr>
          <p:nvPr>
            <p:ph idx="1"/>
          </p:nvPr>
        </p:nvSpPr>
        <p:spPr/>
        <p:txBody>
          <a:bodyPr>
            <a:normAutofit/>
          </a:bodyPr>
          <a:lstStyle/>
          <a:p>
            <a:r>
              <a:rPr lang="de-DE" dirty="0"/>
              <a:t>„Reflexive Funktion“ bezieht sich auf die Fähigkeit der Betreuungsperson, über das „Denken nachzudenken“, das heißt, a) die eigenen Gedanken und die ihrer Kinder als das anzusehen, was diese tatsächlich sind, und nicht notwendigerweise als akkurate Abbilder der </a:t>
            </a:r>
            <a:r>
              <a:rPr lang="de-DE" dirty="0" smtClean="0"/>
              <a:t>Realität - und</a:t>
            </a:r>
            <a:endParaRPr lang="de-DE" dirty="0"/>
          </a:p>
        </p:txBody>
      </p:sp>
    </p:spTree>
    <p:extLst>
      <p:ext uri="{BB962C8B-B14F-4D97-AF65-F5344CB8AC3E}">
        <p14:creationId xmlns:p14="http://schemas.microsoft.com/office/powerpoint/2010/main" val="2460925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Reflexive Funktion</a:t>
            </a:r>
            <a:endParaRPr lang="de-DE" dirty="0"/>
          </a:p>
        </p:txBody>
      </p:sp>
      <p:sp>
        <p:nvSpPr>
          <p:cNvPr id="3" name="Inhaltsplatzhalter 2"/>
          <p:cNvSpPr>
            <a:spLocks noGrp="1"/>
          </p:cNvSpPr>
          <p:nvPr>
            <p:ph idx="1"/>
          </p:nvPr>
        </p:nvSpPr>
        <p:spPr/>
        <p:txBody>
          <a:bodyPr/>
          <a:lstStyle/>
          <a:p>
            <a:r>
              <a:rPr lang="de-DE" dirty="0" smtClean="0"/>
              <a:t> b) andere als autonome Wesen zu begreifen, deren emotionale Regungen von Begehren, Wünschen, Überzeugungen geleitet sind, wie sie ein inneres fühlendes Selbst kennzeichnen.</a:t>
            </a:r>
          </a:p>
          <a:p>
            <a:endParaRPr lang="de-DE" dirty="0"/>
          </a:p>
        </p:txBody>
      </p:sp>
    </p:spTree>
    <p:extLst>
      <p:ext uri="{BB962C8B-B14F-4D97-AF65-F5344CB8AC3E}">
        <p14:creationId xmlns:p14="http://schemas.microsoft.com/office/powerpoint/2010/main" val="708852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a:t>Die Fähigkeit der Eltern, eigene mentale Zustände und die ihrer Kinder zu reflektieren, ist mit sicherer Bindung des Nachwuchses eng </a:t>
            </a:r>
            <a:r>
              <a:rPr lang="de-DE" dirty="0" smtClean="0"/>
              <a:t>verknüpft.</a:t>
            </a:r>
          </a:p>
          <a:p>
            <a:r>
              <a:rPr lang="de-DE" dirty="0" smtClean="0"/>
              <a:t>Bindungssicherheit </a:t>
            </a:r>
            <a:r>
              <a:rPr lang="de-DE" dirty="0"/>
              <a:t>und </a:t>
            </a:r>
            <a:r>
              <a:rPr lang="de-DE" dirty="0" smtClean="0"/>
              <a:t>–</a:t>
            </a:r>
            <a:r>
              <a:rPr lang="de-DE" dirty="0" err="1" smtClean="0"/>
              <a:t>unsicherheit</a:t>
            </a:r>
            <a:r>
              <a:rPr lang="de-DE" dirty="0" smtClean="0"/>
              <a:t> </a:t>
            </a:r>
            <a:r>
              <a:rPr lang="de-DE" dirty="0"/>
              <a:t>werden also von einer Generation zur nächsten weitergegeben.</a:t>
            </a:r>
          </a:p>
          <a:p>
            <a:pPr marL="0" indent="0">
              <a:buNone/>
            </a:pPr>
            <a:endParaRPr lang="de-DE" dirty="0"/>
          </a:p>
        </p:txBody>
      </p:sp>
    </p:spTree>
    <p:extLst>
      <p:ext uri="{BB962C8B-B14F-4D97-AF65-F5344CB8AC3E}">
        <p14:creationId xmlns:p14="http://schemas.microsoft.com/office/powerpoint/2010/main" val="3003482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err="1"/>
              <a:t>Mentalisieren</a:t>
            </a:r>
            <a:r>
              <a:rPr lang="de-DE" dirty="0"/>
              <a:t> </a:t>
            </a:r>
            <a:r>
              <a:rPr lang="de-DE" dirty="0" smtClean="0"/>
              <a:t>ist </a:t>
            </a:r>
            <a:r>
              <a:rPr lang="de-DE" dirty="0"/>
              <a:t>eine Fähigkeit, die während der ersten fünf Lebensjahre erworben wird und sich über die gesamte Lebensspanne weiter entwickelt und ausdifferenziert. </a:t>
            </a:r>
          </a:p>
        </p:txBody>
      </p:sp>
    </p:spTree>
    <p:extLst>
      <p:ext uri="{BB962C8B-B14F-4D97-AF65-F5344CB8AC3E}">
        <p14:creationId xmlns:p14="http://schemas.microsoft.com/office/powerpoint/2010/main" val="3914231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smtClean="0"/>
              <a:t>Menschen </a:t>
            </a:r>
            <a:r>
              <a:rPr lang="de-DE" dirty="0"/>
              <a:t>im </a:t>
            </a:r>
            <a:r>
              <a:rPr lang="de-DE" dirty="0" err="1"/>
              <a:t>als-ob</a:t>
            </a:r>
            <a:r>
              <a:rPr lang="de-DE" dirty="0"/>
              <a:t>-Modus entziehen sich der Realität und bevorzugen eine Welt von subjektivem Spiel und Wünschen. </a:t>
            </a:r>
          </a:p>
        </p:txBody>
      </p:sp>
    </p:spTree>
    <p:extLst>
      <p:ext uri="{BB962C8B-B14F-4D97-AF65-F5344CB8AC3E}">
        <p14:creationId xmlns:p14="http://schemas.microsoft.com/office/powerpoint/2010/main" val="158540932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1619</Words>
  <Application>Microsoft Macintosh PowerPoint</Application>
  <PresentationFormat>Bildschirmpräsentation (4:3)</PresentationFormat>
  <Paragraphs>92</Paragraphs>
  <Slides>37</Slides>
  <Notes>1</Notes>
  <HiddenSlides>0</HiddenSlides>
  <MMClips>0</MMClips>
  <ScaleCrop>false</ScaleCrop>
  <HeadingPairs>
    <vt:vector size="4" baseType="variant">
      <vt:variant>
        <vt:lpstr>Design</vt:lpstr>
      </vt:variant>
      <vt:variant>
        <vt:i4>1</vt:i4>
      </vt:variant>
      <vt:variant>
        <vt:lpstr>Folientitel</vt:lpstr>
      </vt:variant>
      <vt:variant>
        <vt:i4>37</vt:i4>
      </vt:variant>
    </vt:vector>
  </HeadingPairs>
  <TitlesOfParts>
    <vt:vector size="38" baseType="lpstr">
      <vt:lpstr>Larissa</vt:lpstr>
      <vt:lpstr>MENTALISIEREN</vt:lpstr>
      <vt:lpstr>Definition</vt:lpstr>
      <vt:lpstr>PowerPoint-Präsentation</vt:lpstr>
      <vt:lpstr>Bindungsmuster</vt:lpstr>
      <vt:lpstr>Reflexive Funktion</vt:lpstr>
      <vt:lpstr>Reflexive Funktion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Definition</vt:lpstr>
      <vt:lpstr>PowerPoint-Präsentation</vt:lpstr>
      <vt:lpstr>Mentalisieren in drei Etappen</vt:lpstr>
      <vt:lpstr>Mentalisieren in drei Etappen</vt:lpstr>
      <vt:lpstr>PowerPoint-Präsentation</vt:lpstr>
      <vt:lpstr>PowerPoint-Präsentation</vt:lpstr>
      <vt:lpstr>PowerPoint-Präsentation</vt:lpstr>
      <vt:lpstr>PowerPoint-Präsentation</vt:lpstr>
      <vt:lpstr>Mentalisieren geht einher mit Fähigkeiten und Haltungen wie:</vt:lpstr>
      <vt:lpstr>Mentalisieren geht einher mit Fähigkeiten und Haltungen wie:</vt:lpstr>
      <vt:lpstr>Techniken</vt:lpstr>
      <vt:lpstr>Techniken</vt:lpstr>
      <vt:lpstr>Techniken</vt:lpstr>
      <vt:lpstr>Techniken</vt:lpstr>
      <vt:lpstr>Techniken</vt:lpstr>
      <vt:lpstr>Mentalisierungsspiele und –aufgaben </vt:lpstr>
      <vt:lpstr>Mentalisierungsspiele und –aufgaben </vt:lpstr>
      <vt:lpstr>Mentalisierungsspiele und –aufgaben </vt:lpstr>
      <vt:lpstr>Mentalisierungsspiele und –aufgaben </vt:lpstr>
      <vt:lpstr>PowerPoint-Präsentation</vt:lpstr>
      <vt:lpstr>PowerPoint-Präsentation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MENTALISIEREN</dc:title>
  <dc:creator>Hermann Maaß</dc:creator>
  <cp:lastModifiedBy>Wolfgang Röttsches</cp:lastModifiedBy>
  <cp:revision>20</cp:revision>
  <dcterms:created xsi:type="dcterms:W3CDTF">2012-11-01T09:43:33Z</dcterms:created>
  <dcterms:modified xsi:type="dcterms:W3CDTF">2012-11-08T22:04:11Z</dcterms:modified>
</cp:coreProperties>
</file>